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6" r:id="rId2"/>
    <p:sldId id="257" r:id="rId3"/>
    <p:sldId id="256" r:id="rId4"/>
    <p:sldId id="260" r:id="rId5"/>
    <p:sldId id="261" r:id="rId6"/>
    <p:sldId id="258" r:id="rId7"/>
    <p:sldId id="259" r:id="rId8"/>
    <p:sldId id="262" r:id="rId9"/>
    <p:sldId id="263" r:id="rId10"/>
    <p:sldId id="264" r:id="rId11"/>
    <p:sldId id="265" r:id="rId12"/>
  </p:sldIdLst>
  <p:sldSz cx="9144000" cy="6858000" type="screen4x3"/>
  <p:notesSz cx="7077075"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4" autoAdjust="0"/>
    <p:restoredTop sz="94660"/>
  </p:normalViewPr>
  <p:slideViewPr>
    <p:cSldViewPr>
      <p:cViewPr varScale="1">
        <p:scale>
          <a:sx n="69" d="100"/>
          <a:sy n="69" d="100"/>
        </p:scale>
        <p:origin x="-136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a:defRPr sz="1200"/>
            </a:lvl1pPr>
          </a:lstStyle>
          <a:p>
            <a:fld id="{CB9B3E98-7E50-45C8-A01F-42BD5C0375D3}" type="datetimeFigureOut">
              <a:rPr lang="en-US" smtClean="0"/>
              <a:t>9/22/2013</a:t>
            </a:fld>
            <a:endParaRPr lang="en-US"/>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a:defRPr sz="1200"/>
            </a:lvl1pPr>
          </a:lstStyle>
          <a:p>
            <a:fld id="{8A4D0F67-0DA8-4408-827C-97D88675848D}" type="slidenum">
              <a:rPr lang="en-US" smtClean="0"/>
              <a:t>‹#›</a:t>
            </a:fld>
            <a:endParaRPr lang="en-US"/>
          </a:p>
        </p:txBody>
      </p:sp>
    </p:spTree>
    <p:extLst>
      <p:ext uri="{BB962C8B-B14F-4D97-AF65-F5344CB8AC3E}">
        <p14:creationId xmlns:p14="http://schemas.microsoft.com/office/powerpoint/2010/main" val="2809148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3866"/>
          </a:xfrm>
          <a:prstGeom prst="rect">
            <a:avLst/>
          </a:prstGeom>
        </p:spPr>
        <p:txBody>
          <a:bodyPr vert="horz" lIns="91440" tIns="45720" rIns="91440" bIns="45720" rtlCol="0"/>
          <a:lstStyle>
            <a:lvl1pPr algn="r">
              <a:defRPr sz="1200"/>
            </a:lvl1pPr>
          </a:lstStyle>
          <a:p>
            <a:fld id="{6A50DBF1-D4F4-4B06-B3E9-DCD7437F1E1A}" type="datetimeFigureOut">
              <a:rPr lang="en-US" smtClean="0"/>
              <a:t>9/22/2013</a:t>
            </a:fld>
            <a:endParaRPr lang="en-US"/>
          </a:p>
        </p:txBody>
      </p:sp>
      <p:sp>
        <p:nvSpPr>
          <p:cNvPr id="4" name="Slide Image Placeholder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11730"/>
            <a:ext cx="5661660" cy="40847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1883"/>
            <a:ext cx="3066733" cy="4538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621883"/>
            <a:ext cx="3066733" cy="453866"/>
          </a:xfrm>
          <a:prstGeom prst="rect">
            <a:avLst/>
          </a:prstGeom>
        </p:spPr>
        <p:txBody>
          <a:bodyPr vert="horz" lIns="91440" tIns="45720" rIns="91440" bIns="45720" rtlCol="0" anchor="b"/>
          <a:lstStyle>
            <a:lvl1pPr algn="r">
              <a:defRPr sz="1200"/>
            </a:lvl1pPr>
          </a:lstStyle>
          <a:p>
            <a:fld id="{4E1DF0F0-B209-4B81-BA70-36C7B43EB564}" type="slidenum">
              <a:rPr lang="en-US" smtClean="0"/>
              <a:t>‹#›</a:t>
            </a:fld>
            <a:endParaRPr lang="en-US"/>
          </a:p>
        </p:txBody>
      </p:sp>
    </p:spTree>
    <p:extLst>
      <p:ext uri="{BB962C8B-B14F-4D97-AF65-F5344CB8AC3E}">
        <p14:creationId xmlns:p14="http://schemas.microsoft.com/office/powerpoint/2010/main" val="982015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 believe this one of the most inspirational texts found in all of Scripture!</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was absolutely incredible, monumental, what this remnant</a:t>
            </a:r>
            <a:r>
              <a:rPr lang="en-US" baseline="0" dirty="0" smtClean="0"/>
              <a:t> of Jewish exiles accomplished in just 52 Days! Especially when you consider the circumstances that existed and that they faced as they did this great work!</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Nehemiah Prayed and Trusted in God (1:4-11; 2:4; 4:4-5,</a:t>
            </a:r>
            <a:r>
              <a:rPr lang="en-US" baseline="0" dirty="0" smtClean="0"/>
              <a:t> 9; 6:9)</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could </a:t>
            </a:r>
            <a:r>
              <a:rPr lang="en-US" b="1" dirty="0" smtClean="0"/>
              <a:t>you</a:t>
            </a:r>
            <a:r>
              <a:rPr lang="en-US" dirty="0" smtClean="0"/>
              <a:t> accomplish in 52 Days? Sunday,</a:t>
            </a:r>
            <a:r>
              <a:rPr lang="en-US" baseline="0" dirty="0" smtClean="0"/>
              <a:t> </a:t>
            </a:r>
            <a:r>
              <a:rPr lang="en-US" dirty="0" smtClean="0"/>
              <a:t>July 14</a:t>
            </a:r>
            <a:r>
              <a:rPr lang="en-US" baseline="30000" dirty="0" smtClean="0"/>
              <a:t>th</a:t>
            </a:r>
            <a:r>
              <a:rPr lang="en-US" dirty="0" smtClean="0"/>
              <a:t> – Tuesday, September</a:t>
            </a:r>
            <a:r>
              <a:rPr lang="en-US" baseline="0" dirty="0" smtClean="0"/>
              <a:t> 3</a:t>
            </a:r>
            <a:r>
              <a:rPr lang="en-US" baseline="30000" dirty="0" smtClean="0"/>
              <a:t>rd</a:t>
            </a:r>
            <a:r>
              <a:rPr lang="en-US" baseline="0" dirty="0" smtClean="0"/>
              <a:t> (52 Days)</a:t>
            </a:r>
          </a:p>
          <a:p>
            <a:r>
              <a:rPr lang="en-US" baseline="0" dirty="0" smtClean="0"/>
              <a:t>2) Use our time more wisely. Hospitality (open up our home to members of the church). </a:t>
            </a:r>
          </a:p>
          <a:p>
            <a:r>
              <a:rPr lang="en-US" baseline="0" dirty="0" smtClean="0"/>
              <a:t>3) What might one spiritual contact lead to? (</a:t>
            </a:r>
            <a:r>
              <a:rPr lang="en-US" baseline="0" dirty="0" err="1" smtClean="0"/>
              <a:t>Araka</a:t>
            </a:r>
            <a:r>
              <a:rPr lang="en-US" baseline="0" dirty="0" smtClean="0"/>
              <a:t>, Brittney, Dustin, Eddie and </a:t>
            </a:r>
            <a:r>
              <a:rPr lang="en-US" baseline="0" dirty="0" err="1" smtClean="0"/>
              <a:t>Lezann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could </a:t>
            </a:r>
            <a:r>
              <a:rPr lang="en-US" b="1" dirty="0" smtClean="0"/>
              <a:t>we</a:t>
            </a:r>
            <a:r>
              <a:rPr lang="en-US" dirty="0" smtClean="0"/>
              <a:t> accomplish in the Lord’s Work</a:t>
            </a:r>
            <a:r>
              <a:rPr lang="en-US" baseline="0" dirty="0" smtClean="0"/>
              <a:t> in 52 Days? With strong, godly leadership – members with a mind to work – brethren joined together in a united effort – just think of all the wonderful things that could happen in just 52 days!</a:t>
            </a:r>
          </a:p>
          <a:p>
            <a:r>
              <a:rPr lang="en-US" baseline="0" dirty="0" smtClean="0"/>
              <a:t>1) Hebron Lane Church of Christ (attendance numbers was exactly the same for Sun AM, Sun PM, Wed).</a:t>
            </a:r>
          </a:p>
          <a:p>
            <a:r>
              <a:rPr lang="en-US" baseline="0" dirty="0" smtClean="0"/>
              <a:t>2) Now to do so, you and I may very well have to cut back in other aspects of our lives (going out to eat, entertainment, grocery, etc.) Sacrifice! Every member contribute to the building fund (Ex. 36:3-7). How soon could we achieve our financial goal if we all dug deep? </a:t>
            </a:r>
          </a:p>
          <a:p>
            <a:r>
              <a:rPr lang="en-US" baseline="0" dirty="0" smtClean="0"/>
              <a:t>3) Evangelistic Effort by Local Church – instead of one or two, the church as a whole involved in such efforts. What could potentially happen? Special classes on personal evangelism. Also, during the next 52 Days our gospel meeting with Jarrod Jacobs will occur. What could the congregation accomplish together for that special week?</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If we</a:t>
            </a:r>
            <a:r>
              <a:rPr lang="en-US" baseline="0" dirty="0" smtClean="0"/>
              <a:t> are allergic to “church work” then nothing will be accomplished in this local work.</a:t>
            </a:r>
          </a:p>
          <a:p>
            <a:r>
              <a:rPr lang="en-US" baseline="0" dirty="0" smtClean="0"/>
              <a:t>3) Distracted with the pursuits of this world. Fill our time with things that pertain to the physical life, rather than the spiritual. </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Zig</a:t>
            </a:r>
            <a:r>
              <a:rPr lang="en-US" dirty="0" smtClean="0"/>
              <a:t> </a:t>
            </a:r>
            <a:r>
              <a:rPr lang="en-US" dirty="0" err="1" smtClean="0"/>
              <a:t>Ziglar</a:t>
            </a:r>
            <a:r>
              <a:rPr lang="en-US" dirty="0" smtClean="0"/>
              <a:t> – “If</a:t>
            </a:r>
            <a:r>
              <a:rPr lang="en-US" baseline="0" dirty="0" smtClean="0"/>
              <a:t> you aim at nothing, you will hit it every time.” </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Nehemiah had</a:t>
            </a:r>
            <a:r>
              <a:rPr lang="en-US" baseline="0" dirty="0" smtClean="0"/>
              <a:t> surveyed the broken down walls of the city, he said to the Jews: “Come and let us build the wall of Jerusalem, that we may no longer be a reproach.” They responded by saying: “Let us rise up and build.” Then they set their hands to this good work (</a:t>
            </a:r>
            <a:r>
              <a:rPr lang="en-US" baseline="0" dirty="0" err="1" smtClean="0"/>
              <a:t>Neh</a:t>
            </a:r>
            <a:r>
              <a:rPr lang="en-US" baseline="0" dirty="0" smtClean="0"/>
              <a:t>. 2:17-18). Brethren let’s set our hands to these good works. Let’s get involved, each and everyone of us, in the work that goes on here. </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52 Day Challenge? Are you up for it? Are you in?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47CEE4-3EED-4DCA-A354-64C8D403FF9F}" type="datetimeFigureOut">
              <a:rPr lang="en-US" smtClean="0"/>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CEE4-3EED-4DCA-A354-64C8D403FF9F}" type="datetimeFigureOut">
              <a:rPr lang="en-US" smtClean="0"/>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CEE4-3EED-4DCA-A354-64C8D403FF9F}" type="datetimeFigureOut">
              <a:rPr lang="en-US" smtClean="0"/>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CEE4-3EED-4DCA-A354-64C8D403FF9F}" type="datetimeFigureOut">
              <a:rPr lang="en-US" smtClean="0"/>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47CEE4-3EED-4DCA-A354-64C8D403FF9F}" type="datetimeFigureOut">
              <a:rPr lang="en-US" smtClean="0"/>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47CEE4-3EED-4DCA-A354-64C8D403FF9F}" type="datetimeFigureOut">
              <a:rPr lang="en-US" smtClean="0"/>
              <a:t>9/22/2013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47CEE4-3EED-4DCA-A354-64C8D403FF9F}" type="datetimeFigureOut">
              <a:rPr lang="en-US" smtClean="0"/>
              <a:t>9/22/2013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47CEE4-3EED-4DCA-A354-64C8D403FF9F}" type="datetimeFigureOut">
              <a:rPr lang="en-US" smtClean="0"/>
              <a:t>9/22/2013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7CEE4-3EED-4DCA-A354-64C8D403FF9F}" type="datetimeFigureOut">
              <a:rPr lang="en-US" smtClean="0"/>
              <a:t>9/22/2013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47CEE4-3EED-4DCA-A354-64C8D403FF9F}" type="datetimeFigureOut">
              <a:rPr lang="en-US" smtClean="0"/>
              <a:t>9/22/2013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47CEE4-3EED-4DCA-A354-64C8D403FF9F}" type="datetimeFigureOut">
              <a:rPr lang="en-US" smtClean="0"/>
              <a:t>9/22/2013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7CEE4-3EED-4DCA-A354-64C8D403FF9F}" type="datetimeFigureOut">
              <a:rPr lang="en-US" smtClean="0"/>
              <a:t>9/22/2013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8EF1F-78BD-4689-8F89-46AAE3E4F9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176267"/>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000" b="1" dirty="0" smtClean="0">
                <a:latin typeface="Cambria" pitchFamily="18" charset="0"/>
              </a:rPr>
              <a:t>What Things Will Help Us?</a:t>
            </a:r>
            <a:endParaRPr lang="en-US" sz="4000" b="1" dirty="0">
              <a:latin typeface="Cambria" pitchFamily="18" charset="0"/>
            </a:endParaRPr>
          </a:p>
        </p:txBody>
      </p:sp>
      <p:sp>
        <p:nvSpPr>
          <p:cNvPr id="3" name="Content Placeholder 2"/>
          <p:cNvSpPr>
            <a:spLocks noGrp="1"/>
          </p:cNvSpPr>
          <p:nvPr>
            <p:ph idx="1"/>
          </p:nvPr>
        </p:nvSpPr>
        <p:spPr>
          <a:xfrm>
            <a:off x="457200" y="1874837"/>
            <a:ext cx="8229600" cy="4525963"/>
          </a:xfrm>
        </p:spPr>
        <p:txBody>
          <a:bodyPr/>
          <a:lstStyle/>
          <a:p>
            <a:r>
              <a:rPr lang="en-US" b="1" dirty="0" smtClean="0">
                <a:solidFill>
                  <a:srgbClr val="002060"/>
                </a:solidFill>
              </a:rPr>
              <a:t>Everyone Participating</a:t>
            </a:r>
          </a:p>
          <a:p>
            <a:pPr lvl="1"/>
            <a:r>
              <a:rPr lang="en-US" b="1" dirty="0" smtClean="0"/>
              <a:t>Nehemiah 3:1-4; 4:6; Ephesians 4:15-16</a:t>
            </a:r>
          </a:p>
          <a:p>
            <a:pPr lvl="1"/>
            <a:endParaRPr lang="en-US" sz="1200" b="1" dirty="0" smtClean="0"/>
          </a:p>
          <a:p>
            <a:r>
              <a:rPr lang="en-US" b="1" dirty="0" smtClean="0">
                <a:solidFill>
                  <a:srgbClr val="002060"/>
                </a:solidFill>
              </a:rPr>
              <a:t>Zealous Members</a:t>
            </a:r>
          </a:p>
          <a:p>
            <a:pPr lvl="1"/>
            <a:r>
              <a:rPr lang="en-US" b="1" dirty="0" smtClean="0"/>
              <a:t>Neh. 2:18; Romans 12:11; 2 Corinthians 9:2</a:t>
            </a:r>
          </a:p>
          <a:p>
            <a:pPr lvl="1"/>
            <a:endParaRPr lang="en-US" sz="1200" b="1" dirty="0" smtClean="0"/>
          </a:p>
          <a:p>
            <a:r>
              <a:rPr lang="en-US" b="1" dirty="0" smtClean="0">
                <a:solidFill>
                  <a:srgbClr val="002060"/>
                </a:solidFill>
              </a:rPr>
              <a:t>Perseverance and Endurance</a:t>
            </a:r>
          </a:p>
          <a:p>
            <a:pPr lvl="1"/>
            <a:r>
              <a:rPr lang="en-US" b="1" dirty="0" smtClean="0"/>
              <a:t>Hebrews 6:11-12; 10:36</a:t>
            </a:r>
            <a:endParaRPr lang="en-US"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aralandchristians.com/wp-content/uploads/2012/03/52-Days-logo.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lstStyle/>
          <a:p>
            <a:r>
              <a:rPr lang="en-US" b="1" dirty="0" smtClean="0">
                <a:latin typeface="Book Antiqua" pitchFamily="18" charset="0"/>
                <a:cs typeface="Kalinga" pitchFamily="34" charset="0"/>
              </a:rPr>
              <a:t>Nehemiah 6:15-16</a:t>
            </a:r>
            <a:endParaRPr lang="en-US" b="1" dirty="0">
              <a:latin typeface="Book Antiqua" pitchFamily="18" charset="0"/>
              <a:cs typeface="Kalinga" pitchFamily="34" charset="0"/>
            </a:endParaRPr>
          </a:p>
        </p:txBody>
      </p:sp>
      <p:sp>
        <p:nvSpPr>
          <p:cNvPr id="5" name="Content Placeholder 4"/>
          <p:cNvSpPr>
            <a:spLocks noGrp="1"/>
          </p:cNvSpPr>
          <p:nvPr>
            <p:ph idx="1"/>
          </p:nvPr>
        </p:nvSpPr>
        <p:spPr>
          <a:xfrm>
            <a:off x="457200" y="1722437"/>
            <a:ext cx="8229600" cy="4525963"/>
          </a:xfrm>
        </p:spPr>
        <p:txBody>
          <a:bodyPr>
            <a:noAutofit/>
          </a:bodyPr>
          <a:lstStyle/>
          <a:p>
            <a:r>
              <a:rPr lang="en-US" sz="3500" b="1" dirty="0" smtClean="0">
                <a:solidFill>
                  <a:srgbClr val="002060"/>
                </a:solidFill>
              </a:rPr>
              <a:t>15</a:t>
            </a:r>
            <a:r>
              <a:rPr lang="en-US" sz="3500" b="1" dirty="0" smtClean="0"/>
              <a:t>  So the wall was finished on the twenty-fifth day of Elul, in fifty-two days.</a:t>
            </a:r>
          </a:p>
          <a:p>
            <a:endParaRPr lang="en-US" sz="1000" b="1" dirty="0" smtClean="0"/>
          </a:p>
          <a:p>
            <a:r>
              <a:rPr lang="en-US" sz="3500" b="1" dirty="0" smtClean="0">
                <a:solidFill>
                  <a:srgbClr val="002060"/>
                </a:solidFill>
              </a:rPr>
              <a:t>16</a:t>
            </a:r>
            <a:r>
              <a:rPr lang="en-US" sz="3500" b="1" dirty="0" smtClean="0"/>
              <a:t>  And it happened, when all our enemies heard of it, and all the nations around us saw these things, that they were very disheartened in their own eyes; for they perceived that this work was done by our God.</a:t>
            </a:r>
            <a:endParaRPr lang="en-US" sz="35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saralandchristians.com/wp-content/uploads/2012/03/52-Days-logo.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ookman Old Style" pitchFamily="18" charset="0"/>
              </a:rPr>
              <a:t>Fifty-Two Days</a:t>
            </a:r>
            <a:endParaRPr lang="en-US" sz="4800" dirty="0">
              <a:latin typeface="Bookman Old Style" pitchFamily="18" charset="0"/>
            </a:endParaRPr>
          </a:p>
        </p:txBody>
      </p:sp>
      <p:sp>
        <p:nvSpPr>
          <p:cNvPr id="3" name="Content Placeholder 2"/>
          <p:cNvSpPr>
            <a:spLocks noGrp="1"/>
          </p:cNvSpPr>
          <p:nvPr>
            <p:ph idx="1"/>
          </p:nvPr>
        </p:nvSpPr>
        <p:spPr>
          <a:xfrm>
            <a:off x="457200" y="1798637"/>
            <a:ext cx="8229600" cy="4525963"/>
          </a:xfrm>
        </p:spPr>
        <p:txBody>
          <a:bodyPr/>
          <a:lstStyle/>
          <a:p>
            <a:r>
              <a:rPr lang="en-US" b="1" dirty="0" smtClean="0">
                <a:solidFill>
                  <a:srgbClr val="002060"/>
                </a:solidFill>
              </a:rPr>
              <a:t>The Condition of the People of Jerusalem</a:t>
            </a:r>
          </a:p>
          <a:p>
            <a:pPr lvl="1"/>
            <a:r>
              <a:rPr lang="en-US" sz="3000" b="1" dirty="0" smtClean="0"/>
              <a:t>In great distress and reproach (</a:t>
            </a:r>
            <a:r>
              <a:rPr lang="en-US" sz="3000" b="1" dirty="0" err="1" smtClean="0"/>
              <a:t>Neh</a:t>
            </a:r>
            <a:r>
              <a:rPr lang="en-US" sz="3000" b="1" dirty="0" smtClean="0"/>
              <a:t>. 1:3a)</a:t>
            </a:r>
          </a:p>
          <a:p>
            <a:pPr lvl="1"/>
            <a:endParaRPr lang="en-US" sz="1200" b="1" dirty="0" smtClean="0"/>
          </a:p>
          <a:p>
            <a:r>
              <a:rPr lang="en-US" b="1" dirty="0" smtClean="0">
                <a:solidFill>
                  <a:srgbClr val="002060"/>
                </a:solidFill>
              </a:rPr>
              <a:t>The Condition of the Walls of Jerusalem</a:t>
            </a:r>
            <a:r>
              <a:rPr lang="en-US" b="1" dirty="0" smtClean="0"/>
              <a:t>	</a:t>
            </a:r>
          </a:p>
          <a:p>
            <a:pPr lvl="1"/>
            <a:r>
              <a:rPr lang="en-US" sz="3000" b="1" dirty="0" smtClean="0"/>
              <a:t>Broken down and the gates burned with fire (Nehemiah 1:3b; 2:13)</a:t>
            </a:r>
          </a:p>
          <a:p>
            <a:pPr lvl="1"/>
            <a:endParaRPr lang="en-US" sz="1200" b="1" dirty="0" smtClean="0"/>
          </a:p>
          <a:p>
            <a:r>
              <a:rPr lang="en-US" b="1" dirty="0" smtClean="0">
                <a:solidFill>
                  <a:srgbClr val="002060"/>
                </a:solidFill>
              </a:rPr>
              <a:t>Their Enemies Plotted Against Them</a:t>
            </a:r>
          </a:p>
          <a:p>
            <a:pPr lvl="1"/>
            <a:r>
              <a:rPr lang="en-US" sz="3000" b="1" dirty="0" smtClean="0"/>
              <a:t>Nehemiah 4:1-3, 7-8</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ookman Old Style" pitchFamily="18" charset="0"/>
              </a:rPr>
              <a:t>Fifty-Two Days</a:t>
            </a:r>
            <a:endParaRPr lang="en-US" sz="4800" dirty="0">
              <a:latin typeface="Bookman Old Style" pitchFamily="18" charset="0"/>
            </a:endParaRPr>
          </a:p>
        </p:txBody>
      </p:sp>
      <p:sp>
        <p:nvSpPr>
          <p:cNvPr id="3" name="Content Placeholder 2"/>
          <p:cNvSpPr>
            <a:spLocks noGrp="1"/>
          </p:cNvSpPr>
          <p:nvPr>
            <p:ph idx="1"/>
          </p:nvPr>
        </p:nvSpPr>
        <p:spPr>
          <a:xfrm>
            <a:off x="457200" y="1752600"/>
            <a:ext cx="8229600" cy="4525963"/>
          </a:xfrm>
        </p:spPr>
        <p:txBody>
          <a:bodyPr>
            <a:noAutofit/>
          </a:bodyPr>
          <a:lstStyle/>
          <a:p>
            <a:r>
              <a:rPr lang="en-US" b="1" dirty="0" smtClean="0">
                <a:solidFill>
                  <a:srgbClr val="002060"/>
                </a:solidFill>
              </a:rPr>
              <a:t>The Remnant had Strong, Godly Leadership</a:t>
            </a:r>
          </a:p>
          <a:p>
            <a:pPr lvl="1"/>
            <a:r>
              <a:rPr lang="en-US" b="1" dirty="0" smtClean="0"/>
              <a:t>Nehemiah (2:17-20); Ezra (Ezra 7:10; </a:t>
            </a:r>
            <a:r>
              <a:rPr lang="en-US" b="1" dirty="0" err="1" smtClean="0"/>
              <a:t>Neh</a:t>
            </a:r>
            <a:r>
              <a:rPr lang="en-US" b="1" dirty="0" smtClean="0"/>
              <a:t>. 8:1-8)</a:t>
            </a:r>
          </a:p>
          <a:p>
            <a:endParaRPr lang="en-US" sz="800" b="1" dirty="0"/>
          </a:p>
          <a:p>
            <a:r>
              <a:rPr lang="en-US" b="1" dirty="0" smtClean="0">
                <a:solidFill>
                  <a:srgbClr val="002060"/>
                </a:solidFill>
              </a:rPr>
              <a:t>The People had a Mind to Work</a:t>
            </a:r>
          </a:p>
          <a:p>
            <a:pPr lvl="1"/>
            <a:r>
              <a:rPr lang="en-US" b="1" dirty="0" smtClean="0"/>
              <a:t>Nehemiah 4:6</a:t>
            </a:r>
          </a:p>
          <a:p>
            <a:endParaRPr lang="en-US" sz="800" b="1" dirty="0"/>
          </a:p>
          <a:p>
            <a:r>
              <a:rPr lang="en-US" b="1" dirty="0" smtClean="0">
                <a:solidFill>
                  <a:srgbClr val="002060"/>
                </a:solidFill>
              </a:rPr>
              <a:t>The People Joined Together in a United Effort</a:t>
            </a:r>
          </a:p>
          <a:p>
            <a:pPr lvl="1"/>
            <a:r>
              <a:rPr lang="en-US" b="1" dirty="0" smtClean="0"/>
              <a:t>Nehemiah 3</a:t>
            </a:r>
          </a:p>
          <a:p>
            <a:pPr lvl="1"/>
            <a:endParaRPr lang="en-US" sz="800" b="1" dirty="0" smtClean="0"/>
          </a:p>
          <a:p>
            <a:r>
              <a:rPr lang="en-US" b="1" dirty="0" smtClean="0">
                <a:solidFill>
                  <a:srgbClr val="002060"/>
                </a:solidFill>
              </a:rPr>
              <a:t>Continued to Work &amp; </a:t>
            </a:r>
            <a:r>
              <a:rPr lang="en-US" b="1" dirty="0" smtClean="0">
                <a:solidFill>
                  <a:srgbClr val="002060"/>
                </a:solidFill>
              </a:rPr>
              <a:t>were Prepared </a:t>
            </a:r>
            <a:r>
              <a:rPr lang="en-US" b="1" dirty="0" smtClean="0">
                <a:solidFill>
                  <a:srgbClr val="002060"/>
                </a:solidFill>
              </a:rPr>
              <a:t>to Fight</a:t>
            </a:r>
          </a:p>
          <a:p>
            <a:pPr lvl="1"/>
            <a:r>
              <a:rPr lang="en-US" b="1" dirty="0" smtClean="0"/>
              <a:t>Nehemiah 4:16-23</a:t>
            </a:r>
            <a:endParaRPr lang="en-US" sz="24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000" b="1" dirty="0" smtClean="0">
                <a:latin typeface="Cambria" pitchFamily="18" charset="0"/>
              </a:rPr>
              <a:t>What Could YOU Do In 52 Days?</a:t>
            </a:r>
            <a:endParaRPr lang="en-US" sz="4000" b="1" dirty="0">
              <a:latin typeface="Cambria" pitchFamily="18" charset="0"/>
            </a:endParaRPr>
          </a:p>
        </p:txBody>
      </p:sp>
      <p:sp>
        <p:nvSpPr>
          <p:cNvPr id="3" name="Content Placeholder 2"/>
          <p:cNvSpPr>
            <a:spLocks noGrp="1"/>
          </p:cNvSpPr>
          <p:nvPr>
            <p:ph idx="1"/>
          </p:nvPr>
        </p:nvSpPr>
        <p:spPr>
          <a:xfrm>
            <a:off x="457200" y="1676400"/>
            <a:ext cx="8229600" cy="4953000"/>
          </a:xfrm>
        </p:spPr>
        <p:txBody>
          <a:bodyPr>
            <a:noAutofit/>
          </a:bodyPr>
          <a:lstStyle/>
          <a:p>
            <a:r>
              <a:rPr lang="en-US" b="1" dirty="0" smtClean="0">
                <a:solidFill>
                  <a:srgbClr val="002060"/>
                </a:solidFill>
              </a:rPr>
              <a:t>Read Through the Entire New Testament!</a:t>
            </a:r>
          </a:p>
          <a:p>
            <a:pPr lvl="1"/>
            <a:r>
              <a:rPr lang="en-US" b="1" dirty="0" smtClean="0"/>
              <a:t>I Timothy 4:13; Ephesians 3:1-6; 5:17; Col. 4:16;   I Thessalonians 5:27</a:t>
            </a:r>
          </a:p>
          <a:p>
            <a:pPr lvl="1"/>
            <a:endParaRPr lang="en-US" sz="800" b="1" dirty="0" smtClean="0"/>
          </a:p>
          <a:p>
            <a:r>
              <a:rPr lang="en-US" b="1" dirty="0" smtClean="0">
                <a:solidFill>
                  <a:srgbClr val="002060"/>
                </a:solidFill>
              </a:rPr>
              <a:t>End a Bad Habit, Begin a Good Habit!</a:t>
            </a:r>
          </a:p>
          <a:p>
            <a:pPr lvl="1"/>
            <a:r>
              <a:rPr lang="en-US" b="1" dirty="0" smtClean="0"/>
              <a:t>Smoking, Temper, Corrupt Speech, TV, Video Games, </a:t>
            </a:r>
            <a:r>
              <a:rPr lang="en-US" b="1" dirty="0" err="1" smtClean="0"/>
              <a:t>Facebook</a:t>
            </a:r>
            <a:r>
              <a:rPr lang="en-US" b="1" dirty="0" smtClean="0"/>
              <a:t>, Internet Surfing, Etc.</a:t>
            </a:r>
          </a:p>
          <a:p>
            <a:pPr lvl="1"/>
            <a:r>
              <a:rPr lang="en-US" b="1" dirty="0" smtClean="0"/>
              <a:t>Study, Pray, Visit Sick, Family Time, Attendance</a:t>
            </a:r>
          </a:p>
          <a:p>
            <a:pPr lvl="1"/>
            <a:endParaRPr lang="en-US" sz="800" b="1" dirty="0" smtClean="0"/>
          </a:p>
          <a:p>
            <a:r>
              <a:rPr lang="en-US" b="1" dirty="0" smtClean="0">
                <a:solidFill>
                  <a:srgbClr val="002060"/>
                </a:solidFill>
              </a:rPr>
              <a:t>Make at Least One Spiritual Contact</a:t>
            </a:r>
          </a:p>
          <a:p>
            <a:pPr lvl="1"/>
            <a:r>
              <a:rPr lang="en-US" b="1" dirty="0" smtClean="0"/>
              <a:t>Matthew 9:36-38</a:t>
            </a:r>
            <a:endParaRPr lang="en-US" sz="32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anim calcmode="lin" valueType="num">
                                      <p:cBhvr>
                                        <p:cTn id="4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000" b="1" dirty="0" smtClean="0">
                <a:latin typeface="Cambria" pitchFamily="18" charset="0"/>
              </a:rPr>
              <a:t>What Could WE Do In 52 Days?</a:t>
            </a:r>
            <a:endParaRPr lang="en-US" sz="4000" b="1" dirty="0">
              <a:latin typeface="Cambria" pitchFamily="18" charset="0"/>
            </a:endParaRPr>
          </a:p>
        </p:txBody>
      </p:sp>
      <p:sp>
        <p:nvSpPr>
          <p:cNvPr id="3" name="Content Placeholder 2"/>
          <p:cNvSpPr>
            <a:spLocks noGrp="1"/>
          </p:cNvSpPr>
          <p:nvPr>
            <p:ph idx="1"/>
          </p:nvPr>
        </p:nvSpPr>
        <p:spPr>
          <a:xfrm>
            <a:off x="457200" y="1874837"/>
            <a:ext cx="8229600" cy="4525963"/>
          </a:xfrm>
        </p:spPr>
        <p:txBody>
          <a:bodyPr/>
          <a:lstStyle/>
          <a:p>
            <a:r>
              <a:rPr lang="en-US" b="1" dirty="0" smtClean="0">
                <a:solidFill>
                  <a:srgbClr val="002060"/>
                </a:solidFill>
              </a:rPr>
              <a:t>Strive for Perfect Attendance</a:t>
            </a:r>
          </a:p>
          <a:p>
            <a:pPr lvl="1"/>
            <a:r>
              <a:rPr lang="en-US" b="1" dirty="0" smtClean="0"/>
              <a:t>Hebrews 10:24-25</a:t>
            </a:r>
          </a:p>
          <a:p>
            <a:pPr lvl="1"/>
            <a:endParaRPr lang="en-US" sz="1400" b="1" dirty="0" smtClean="0"/>
          </a:p>
          <a:p>
            <a:r>
              <a:rPr lang="en-US" b="1" dirty="0" smtClean="0">
                <a:solidFill>
                  <a:srgbClr val="002060"/>
                </a:solidFill>
              </a:rPr>
              <a:t>Every Member Increase their Giving</a:t>
            </a:r>
          </a:p>
          <a:p>
            <a:pPr lvl="1"/>
            <a:r>
              <a:rPr lang="en-US" b="1" dirty="0" smtClean="0"/>
              <a:t>2 Corinthians 8:1-5; </a:t>
            </a:r>
            <a:r>
              <a:rPr lang="en-US" b="1" dirty="0" smtClean="0"/>
              <a:t>9:6-7</a:t>
            </a:r>
            <a:endParaRPr lang="en-US" b="1" dirty="0" smtClean="0"/>
          </a:p>
          <a:p>
            <a:pPr lvl="1"/>
            <a:endParaRPr lang="en-US" sz="1400" b="1" dirty="0" smtClean="0"/>
          </a:p>
          <a:p>
            <a:r>
              <a:rPr lang="en-US" b="1" dirty="0" smtClean="0">
                <a:solidFill>
                  <a:srgbClr val="002060"/>
                </a:solidFill>
              </a:rPr>
              <a:t>Evangelistic Effort by the Local Church</a:t>
            </a:r>
          </a:p>
          <a:p>
            <a:pPr lvl="1"/>
            <a:r>
              <a:rPr lang="en-US" b="1" dirty="0" smtClean="0"/>
              <a:t>I Thessalonians 1:8</a:t>
            </a:r>
          </a:p>
          <a:p>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000" b="1" dirty="0" smtClean="0">
                <a:latin typeface="Cambria" pitchFamily="18" charset="0"/>
              </a:rPr>
              <a:t>What Things Will Prevent Us?</a:t>
            </a:r>
            <a:endParaRPr lang="en-US" sz="4000" b="1" dirty="0">
              <a:latin typeface="Cambria" pitchFamily="18" charset="0"/>
            </a:endParaRPr>
          </a:p>
        </p:txBody>
      </p:sp>
      <p:sp>
        <p:nvSpPr>
          <p:cNvPr id="3" name="Content Placeholder 2"/>
          <p:cNvSpPr>
            <a:spLocks noGrp="1"/>
          </p:cNvSpPr>
          <p:nvPr>
            <p:ph idx="1"/>
          </p:nvPr>
        </p:nvSpPr>
        <p:spPr>
          <a:xfrm>
            <a:off x="457200" y="1646237"/>
            <a:ext cx="8229600" cy="4906963"/>
          </a:xfrm>
        </p:spPr>
        <p:txBody>
          <a:bodyPr>
            <a:normAutofit/>
          </a:bodyPr>
          <a:lstStyle/>
          <a:p>
            <a:r>
              <a:rPr lang="en-US" b="1" dirty="0" smtClean="0">
                <a:solidFill>
                  <a:srgbClr val="002060"/>
                </a:solidFill>
              </a:rPr>
              <a:t>Spiritual Laziness</a:t>
            </a:r>
          </a:p>
          <a:p>
            <a:pPr lvl="1"/>
            <a:r>
              <a:rPr lang="en-US" b="1" dirty="0" smtClean="0"/>
              <a:t>Nehemiah 3:5b; Matthew 25:25-27</a:t>
            </a:r>
          </a:p>
          <a:p>
            <a:pPr lvl="1"/>
            <a:endParaRPr lang="en-US" sz="800" b="1" dirty="0" smtClean="0"/>
          </a:p>
          <a:p>
            <a:r>
              <a:rPr lang="en-US" b="1" dirty="0" smtClean="0">
                <a:solidFill>
                  <a:srgbClr val="002060"/>
                </a:solidFill>
              </a:rPr>
              <a:t>Lack of Interest and Zeal</a:t>
            </a:r>
          </a:p>
          <a:p>
            <a:pPr lvl="1"/>
            <a:r>
              <a:rPr lang="en-US" b="1" dirty="0" smtClean="0"/>
              <a:t>Revelation 3:15-16, 19</a:t>
            </a:r>
          </a:p>
          <a:p>
            <a:pPr lvl="1"/>
            <a:endParaRPr lang="en-US" sz="800" b="1" dirty="0" smtClean="0"/>
          </a:p>
          <a:p>
            <a:r>
              <a:rPr lang="en-US" b="1" dirty="0" smtClean="0">
                <a:solidFill>
                  <a:srgbClr val="002060"/>
                </a:solidFill>
              </a:rPr>
              <a:t>Busy with the Cares of This Life</a:t>
            </a:r>
          </a:p>
          <a:p>
            <a:pPr lvl="1"/>
            <a:r>
              <a:rPr lang="en-US" b="1" dirty="0" smtClean="0"/>
              <a:t>Mark 4:18-19; Luke 14:16-20</a:t>
            </a:r>
          </a:p>
          <a:p>
            <a:pPr lvl="1"/>
            <a:endParaRPr lang="en-US" sz="800" b="1" dirty="0" smtClean="0"/>
          </a:p>
          <a:p>
            <a:r>
              <a:rPr lang="en-US" b="1" dirty="0" smtClean="0">
                <a:solidFill>
                  <a:srgbClr val="002060"/>
                </a:solidFill>
              </a:rPr>
              <a:t>Possessing a Spirit of Fear</a:t>
            </a:r>
          </a:p>
          <a:p>
            <a:pPr lvl="1"/>
            <a:r>
              <a:rPr lang="en-US" b="1" dirty="0" smtClean="0"/>
              <a:t>Proverbs 29:25; 2 Timothy 1:7-8 </a:t>
            </a:r>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000" b="1" dirty="0" smtClean="0">
                <a:latin typeface="Cambria" pitchFamily="18" charset="0"/>
              </a:rPr>
              <a:t>What Things Will Help Us?</a:t>
            </a:r>
            <a:endParaRPr lang="en-US" sz="4000" b="1" dirty="0">
              <a:latin typeface="Cambria" pitchFamily="18" charset="0"/>
            </a:endParaRPr>
          </a:p>
        </p:txBody>
      </p:sp>
      <p:sp>
        <p:nvSpPr>
          <p:cNvPr id="3" name="Content Placeholder 2"/>
          <p:cNvSpPr>
            <a:spLocks noGrp="1"/>
          </p:cNvSpPr>
          <p:nvPr>
            <p:ph idx="1"/>
          </p:nvPr>
        </p:nvSpPr>
        <p:spPr>
          <a:xfrm>
            <a:off x="457200" y="1874837"/>
            <a:ext cx="8229600" cy="4525963"/>
          </a:xfrm>
        </p:spPr>
        <p:txBody>
          <a:bodyPr>
            <a:noAutofit/>
          </a:bodyPr>
          <a:lstStyle/>
          <a:p>
            <a:r>
              <a:rPr lang="en-US" b="1" dirty="0" smtClean="0">
                <a:solidFill>
                  <a:srgbClr val="002060"/>
                </a:solidFill>
              </a:rPr>
              <a:t>Strong, Godly Leadership</a:t>
            </a:r>
          </a:p>
          <a:p>
            <a:pPr lvl="1"/>
            <a:r>
              <a:rPr lang="en-US" b="1" dirty="0" smtClean="0"/>
              <a:t>Nehemiah 4:16; Romans 12:8; I Peter 5:2-3</a:t>
            </a:r>
          </a:p>
          <a:p>
            <a:pPr lvl="1"/>
            <a:endParaRPr lang="en-US" sz="1200" b="1" dirty="0" smtClean="0"/>
          </a:p>
          <a:p>
            <a:r>
              <a:rPr lang="en-US" b="1" dirty="0" smtClean="0">
                <a:solidFill>
                  <a:srgbClr val="002060"/>
                </a:solidFill>
              </a:rPr>
              <a:t>Planning and Goals</a:t>
            </a:r>
          </a:p>
          <a:p>
            <a:pPr lvl="1"/>
            <a:r>
              <a:rPr lang="en-US" b="1" dirty="0" smtClean="0"/>
              <a:t>Proverbs 20:18; 21:5a; Philippians 3:14</a:t>
            </a:r>
          </a:p>
          <a:p>
            <a:pPr lvl="1"/>
            <a:endParaRPr lang="en-US" sz="1200" b="1" dirty="0" smtClean="0"/>
          </a:p>
          <a:p>
            <a:r>
              <a:rPr lang="en-US" b="1" dirty="0" smtClean="0">
                <a:solidFill>
                  <a:srgbClr val="002060"/>
                </a:solidFill>
              </a:rPr>
              <a:t>Fervent Prayers</a:t>
            </a:r>
          </a:p>
          <a:p>
            <a:pPr lvl="1"/>
            <a:r>
              <a:rPr lang="en-US" b="1" dirty="0" smtClean="0"/>
              <a:t>Nehemiah 1:4-11; 2:4; 4:4-5, 9; 6:9</a:t>
            </a:r>
          </a:p>
          <a:p>
            <a:pPr lvl="1"/>
            <a:r>
              <a:rPr lang="en-US" b="1" dirty="0" smtClean="0"/>
              <a:t>Colossians </a:t>
            </a:r>
            <a:r>
              <a:rPr lang="en-US" b="1" dirty="0" smtClean="0"/>
              <a:t>4:2; James 5:16; I Thess. 5:17</a:t>
            </a:r>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1000"/>
                                        <p:tgtEl>
                                          <p:spTgt spid="3">
                                            <p:txEl>
                                              <p:pRg st="8" end="8"/>
                                            </p:txEl>
                                          </p:spTgt>
                                        </p:tgtEl>
                                      </p:cBhvr>
                                    </p:animEffect>
                                    <p:anim calcmode="lin" valueType="num">
                                      <p:cBhvr>
                                        <p:cTn id="4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1508</TotalTime>
  <Words>893</Words>
  <Application>Microsoft Office PowerPoint</Application>
  <PresentationFormat>On-screen Show (4:3)</PresentationFormat>
  <Paragraphs>99</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Nehemiah 6:15-16</vt:lpstr>
      <vt:lpstr>PowerPoint Presentation</vt:lpstr>
      <vt:lpstr>Fifty-Two Days</vt:lpstr>
      <vt:lpstr>Fifty-Two Days</vt:lpstr>
      <vt:lpstr>What Could YOU Do In 52 Days?</vt:lpstr>
      <vt:lpstr>What Could WE Do In 52 Days?</vt:lpstr>
      <vt:lpstr>What Things Will Prevent Us?</vt:lpstr>
      <vt:lpstr>What Things Will Help Us?</vt:lpstr>
      <vt:lpstr>What Things Will Help Us?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Nehemiah 6:15-16</dc:title>
  <dc:creator>Jesse A Flowers</dc:creator>
  <cp:lastModifiedBy>Jesse Flowers</cp:lastModifiedBy>
  <cp:revision>20</cp:revision>
  <cp:lastPrinted>2013-07-14T04:55:50Z</cp:lastPrinted>
  <dcterms:created xsi:type="dcterms:W3CDTF">2013-07-13T05:48:31Z</dcterms:created>
  <dcterms:modified xsi:type="dcterms:W3CDTF">2013-09-22T15:35:34Z</dcterms:modified>
</cp:coreProperties>
</file>